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72" r:id="rId4"/>
    <p:sldId id="258" r:id="rId5"/>
    <p:sldId id="259" r:id="rId6"/>
    <p:sldId id="273" r:id="rId7"/>
    <p:sldId id="274" r:id="rId8"/>
    <p:sldId id="275" r:id="rId9"/>
    <p:sldId id="277" r:id="rId10"/>
    <p:sldId id="278" r:id="rId11"/>
    <p:sldId id="2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AA9E"/>
    <a:srgbClr val="CEE2E0"/>
    <a:srgbClr val="CFE6E0"/>
    <a:srgbClr val="E6FEFC"/>
    <a:srgbClr val="CBFD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4544C-F0A9-4AEE-8282-E313084C9E9B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1BED0-44A1-4CE4-A87D-9E5BE7F59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11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582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7165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7382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9609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294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251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7658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969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77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93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0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2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18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592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06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8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983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80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04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9410F-2D07-4DAB-A466-3496B36587D3}" type="datetimeFigureOut">
              <a:rPr lang="ru-RU" smtClean="0"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4335F-994F-4474-9A32-AF1AF65E64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0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&#1094;&#1076;&#1090;.&#1092;&#1091;&#1088;&#1084;&#1072;&#1085;&#1086;&#1074;-&#1086;&#1073;&#1088;&#1072;&#1079;&#1086;&#1074;&#1072;&#1085;&#1080;&#1077;.&#1088;&#1092;/dokumenty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57680"/>
            <a:ext cx="12192000" cy="5100320"/>
          </a:xfrm>
          <a:prstGeom prst="rect">
            <a:avLst/>
          </a:prstGeom>
          <a:solidFill>
            <a:srgbClr val="12A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56406" y="1857767"/>
            <a:ext cx="1147918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Отчёт о деятельности муниципального опорного центра </a:t>
            </a:r>
            <a:r>
              <a:rPr lang="ru-RU" sz="3200" b="1" dirty="0" err="1" smtClean="0">
                <a:solidFill>
                  <a:schemeClr val="bg1"/>
                </a:solidFill>
                <a:latin typeface="Myriad Pro" panose="020B0503030403020204" pitchFamily="34" charset="0"/>
              </a:rPr>
              <a:t>Фурмановского</a:t>
            </a:r>
            <a: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 муниципального района</a:t>
            </a:r>
            <a:b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по </a:t>
            </a:r>
            <a:r>
              <a:rPr lang="ru-RU" sz="3200" b="1" dirty="0">
                <a:solidFill>
                  <a:schemeClr val="bg1"/>
                </a:solidFill>
                <a:latin typeface="Myriad Pro" panose="020B0503030403020204" pitchFamily="34" charset="0"/>
              </a:rPr>
              <a:t>реализации Федерального закона от 13.07.2020 № 189-ФЗ «О государственном (муниципальном) социальном заказе на оказание государственных (муниципальных) услуг в социальной сфере» по направлению деятельности реализация дополнительных образовательных программ </a:t>
            </a:r>
            <a:endParaRPr lang="ru-RU" sz="3200" b="1" dirty="0" smtClean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в 2023 году </a:t>
            </a:r>
            <a:endParaRPr lang="ru-RU" sz="32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4658" y="318333"/>
            <a:ext cx="1276201" cy="127620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67" y="229074"/>
            <a:ext cx="1603087" cy="120231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640" y="552449"/>
            <a:ext cx="2187114" cy="807968"/>
          </a:xfrm>
          <a:prstGeom prst="rect">
            <a:avLst/>
          </a:prstGeom>
        </p:spPr>
      </p:pic>
      <p:sp>
        <p:nvSpPr>
          <p:cNvPr id="8" name="Google Shape;85;p1">
            <a:extLst>
              <a:ext uri="{FF2B5EF4-FFF2-40B4-BE49-F238E27FC236}">
                <a16:creationId xmlns:a16="http://schemas.microsoft.com/office/drawing/2014/main" xmlns="" id="{48569FE3-22CD-44D1-A2A9-5D6EAC78ECFC}"/>
              </a:ext>
            </a:extLst>
          </p:cNvPr>
          <p:cNvSpPr txBox="1">
            <a:spLocks/>
          </p:cNvSpPr>
          <p:nvPr/>
        </p:nvSpPr>
        <p:spPr>
          <a:xfrm>
            <a:off x="0" y="6414317"/>
            <a:ext cx="12192000" cy="3605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ctr" rtl="0">
              <a:lnSpc>
                <a:spcPct val="100000"/>
              </a:lnSpc>
              <a:spcBef>
                <a:spcPts val="853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ctr" rtl="0">
              <a:lnSpc>
                <a:spcPct val="100000"/>
              </a:lnSpc>
              <a:spcBef>
                <a:spcPts val="747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ctr" rtl="0">
              <a:lnSpc>
                <a:spcPct val="100000"/>
              </a:lnSpc>
              <a:spcBef>
                <a:spcPts val="533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400" kern="0" dirty="0" smtClean="0">
                <a:solidFill>
                  <a:schemeClr val="bg1"/>
                </a:solidFill>
              </a:rPr>
              <a:t>Иваново, декабрь 2023 </a:t>
            </a:r>
            <a:r>
              <a:rPr lang="ru-RU" sz="1400" kern="0" dirty="0">
                <a:solidFill>
                  <a:schemeClr val="bg1"/>
                </a:solidFill>
              </a:rPr>
              <a:t>г.</a:t>
            </a:r>
          </a:p>
        </p:txBody>
      </p:sp>
      <p:sp>
        <p:nvSpPr>
          <p:cNvPr id="9" name="Google Shape;85;p1"/>
          <p:cNvSpPr txBox="1">
            <a:spLocks/>
          </p:cNvSpPr>
          <p:nvPr/>
        </p:nvSpPr>
        <p:spPr>
          <a:xfrm>
            <a:off x="7969200" y="5560851"/>
            <a:ext cx="8445599" cy="59112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</a:rPr>
              <a:t>Самарина С.В., руководитель МОЦ</a:t>
            </a:r>
            <a:endParaRPr lang="ru-RU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4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r="1" b="22840"/>
          <a:stretch/>
        </p:blipFill>
        <p:spPr>
          <a:xfrm>
            <a:off x="-83128" y="118752"/>
            <a:ext cx="12192000" cy="691025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207083" y="178067"/>
            <a:ext cx="8755238" cy="47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l">
              <a:buClr>
                <a:srgbClr val="221668"/>
              </a:buClr>
              <a:buSzPts val="2880"/>
            </a:pPr>
            <a:r>
              <a:rPr lang="ru-RU" sz="1800" dirty="0" smtClean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Реализованные планы на 2023год: </a:t>
            </a:r>
            <a:endParaRPr lang="ru-RU" sz="1800" dirty="0">
              <a:solidFill>
                <a:srgbClr val="12AA9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0"/>
            <a:ext cx="1289537" cy="1397725"/>
          </a:xfrm>
          <a:prstGeom prst="rect">
            <a:avLst/>
          </a:prstGeom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xmlns="" id="{178E4533-47A9-4572-9A64-9CD7426C8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779797"/>
              </p:ext>
            </p:extLst>
          </p:nvPr>
        </p:nvGraphicFramePr>
        <p:xfrm>
          <a:off x="457200" y="651507"/>
          <a:ext cx="10210799" cy="62064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57">
                  <a:extLst>
                    <a:ext uri="{9D8B030D-6E8A-4147-A177-3AD203B41FA5}">
                      <a16:colId xmlns:a16="http://schemas.microsoft.com/office/drawing/2014/main" xmlns="" val="3866857553"/>
                    </a:ext>
                  </a:extLst>
                </a:gridCol>
                <a:gridCol w="4960251">
                  <a:extLst>
                    <a:ext uri="{9D8B030D-6E8A-4147-A177-3AD203B41FA5}">
                      <a16:colId xmlns:a16="http://schemas.microsoft.com/office/drawing/2014/main" xmlns="" val="3564524742"/>
                    </a:ext>
                  </a:extLst>
                </a:gridCol>
                <a:gridCol w="5216991"/>
              </a:tblGrid>
              <a:tr h="1606843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b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u="none" strike="noStrike" spc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п/п</a:t>
                      </a: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endParaRPr lang="ru-RU" sz="1600" u="none" strike="noStrike" spc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1600" u="none" strike="noStrike" spc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Запланировано на 2023 год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Результат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9235232"/>
                  </a:ext>
                </a:extLst>
              </a:tr>
              <a:tr h="1606843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Разработка и реализация краткосрочных дополнительных общеобразовательных общеразвивающих программ 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indent="-266700"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Реализуются краткосрочные программы в Медико-педагогической школе (</a:t>
                      </a:r>
                      <a:r>
                        <a:rPr lang="ru-RU" sz="200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МПШ).</a:t>
                      </a:r>
                      <a:r>
                        <a:rPr lang="ru-RU" sz="2000" baseline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 месяц от 250 до 300 человек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.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7879205"/>
                  </a:ext>
                </a:extLst>
              </a:tr>
              <a:tr h="2992806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1200"/>
                        </a:spcBef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Разработка новых моделей доступа для 2-х сельских школ,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не охваченных ДО (п.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Хромцово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и п. </a:t>
                      </a:r>
                      <a:r>
                        <a:rPr lang="ru-RU" sz="2000" baseline="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Дуляпино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just">
                        <a:lnSpc>
                          <a:spcPct val="115000"/>
                        </a:lnSpc>
                        <a:spcBef>
                          <a:spcPts val="0"/>
                        </a:spcBef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Разработаны 3 программы ДО. Все 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рошли экспертизу и работают по социальным сертификатам. С 0 до 36 человек увеличился охват ДО в этих ОО по СС.</a:t>
                      </a:r>
                      <a:r>
                        <a:rPr lang="ru-RU" sz="20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018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7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62616" y="-285729"/>
            <a:ext cx="10084012" cy="6858000"/>
          </a:xfrm>
          <a:prstGeom prst="rect">
            <a:avLst/>
          </a:prstGeom>
          <a:solidFill>
            <a:srgbClr val="12A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04998" y="2496940"/>
            <a:ext cx="10439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Спасибо за внимание!</a:t>
            </a:r>
            <a:endParaRPr lang="ru-RU" sz="360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6" y="2706622"/>
            <a:ext cx="1301792" cy="130179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070" y="401026"/>
            <a:ext cx="1150664" cy="86299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23" y="1692955"/>
            <a:ext cx="1582838" cy="584735"/>
          </a:xfrm>
          <a:prstGeom prst="rect">
            <a:avLst/>
          </a:prstGeom>
        </p:spPr>
      </p:pic>
      <p:sp>
        <p:nvSpPr>
          <p:cNvPr id="9" name="Google Shape;85;p1"/>
          <p:cNvSpPr txBox="1">
            <a:spLocks/>
          </p:cNvSpPr>
          <p:nvPr/>
        </p:nvSpPr>
        <p:spPr>
          <a:xfrm>
            <a:off x="6596742" y="5170606"/>
            <a:ext cx="9566917" cy="102848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t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Сайт МОЦ: 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ru-RU" sz="1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цдт.фурманов-образование.рф</a:t>
            </a: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en-US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dokumenty.html</a:t>
            </a: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Юридический адрес: Ивановская область, г. Фурманов</a:t>
            </a: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ул. Тимирязева, д. 32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 МОЦ: Самарина С.В.</a:t>
            </a:r>
          </a:p>
        </p:txBody>
      </p:sp>
    </p:spTree>
    <p:extLst>
      <p:ext uri="{BB962C8B-B14F-4D97-AF65-F5344CB8AC3E}">
        <p14:creationId xmlns:p14="http://schemas.microsoft.com/office/powerpoint/2010/main" val="214796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161363" y="161317"/>
            <a:ext cx="9060000" cy="53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l">
              <a:buClr>
                <a:srgbClr val="221668"/>
              </a:buClr>
              <a:buSzPts val="2880"/>
            </a:pPr>
            <a:r>
              <a:rPr lang="ru-RU" sz="1800" b="1" dirty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АНАЛИЗ ТЕКУЩЕЙ СИТУАЦИИ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D13365B-ABCC-4FF0-AF19-91D37EA19B36}"/>
              </a:ext>
            </a:extLst>
          </p:cNvPr>
          <p:cNvSpPr txBox="1"/>
          <p:nvPr/>
        </p:nvSpPr>
        <p:spPr>
          <a:xfrm>
            <a:off x="508835" y="943664"/>
            <a:ext cx="101346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дополнительного образования детей:</a:t>
            </a:r>
          </a:p>
          <a:p>
            <a:pPr marL="534988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возрасте от 5 до 18 лет, проживающих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Фурмановском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муниципальном районе -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5205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4988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младше 5 и старше 18 лет занесенных в Навигатор ДО: 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младше 5 лет,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 – старше 18 лет (обучающиеся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Фурмановского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технического колледжа)</a:t>
            </a:r>
          </a:p>
          <a:p>
            <a:pPr marL="534988" indent="-285750" algn="just">
              <a:buFont typeface="Arial" panose="020B0604020202020204" pitchFamily="34" charset="0"/>
              <a:buChar char="•"/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занятых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более программах ДО - </a:t>
            </a:r>
            <a:r>
              <a:rPr lang="ru-RU" sz="20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В образовательные организации направлены ходатайства о проверке и последующем отчислении детей с программ. Проведен последовательный анализ ситуации каждого ребенка. Количество детей на 5 и более программах сократилось на 14 человек (было 96) В соответствии с информацией от МОУ, все оставшиеся дети действительно занимаются на указанных программах. На 6 – 70 человек, на 7 – 11 человек, на 8 – 3человека.</a:t>
            </a:r>
          </a:p>
          <a:p>
            <a:pPr marL="534988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дополнительного образования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детей-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34988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308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 опубликовано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226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прошли экспертизу. </a:t>
            </a:r>
          </a:p>
          <a:p>
            <a:pPr marL="249238"/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0"/>
            <a:ext cx="1289537" cy="139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162908" y="92633"/>
            <a:ext cx="9060000" cy="53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l">
              <a:buClr>
                <a:srgbClr val="221668"/>
              </a:buClr>
              <a:buSzPts val="2880"/>
            </a:pPr>
            <a:r>
              <a:rPr lang="ru-RU" sz="1800" b="1" dirty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АНАЛИЗ ТЕКУЩЕЙ СИТУАЦИИ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785D988-A5C2-4FF3-8329-C180372ECBB3}"/>
              </a:ext>
            </a:extLst>
          </p:cNvPr>
          <p:cNvSpPr txBox="1"/>
          <p:nvPr/>
        </p:nvSpPr>
        <p:spPr>
          <a:xfrm>
            <a:off x="162907" y="900715"/>
            <a:ext cx="9386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охвата дополнительным образованием детей в возрасте от 5 до 18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лет:</a:t>
            </a:r>
            <a:endParaRPr lang="ru-RU" sz="1400" dirty="0"/>
          </a:p>
          <a:p>
            <a:endParaRPr lang="ru-RU" sz="1400" dirty="0"/>
          </a:p>
          <a:p>
            <a:endParaRPr lang="ru-RU" sz="1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0"/>
            <a:ext cx="1289537" cy="1397725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914104"/>
              </p:ext>
            </p:extLst>
          </p:nvPr>
        </p:nvGraphicFramePr>
        <p:xfrm>
          <a:off x="444500" y="1917700"/>
          <a:ext cx="11176000" cy="482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1841500"/>
                <a:gridCol w="3733800"/>
                <a:gridCol w="3213100"/>
              </a:tblGrid>
              <a:tr h="19939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9390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77%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18.12.2023 процент охвата79,8%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охвата ежемесячно меняется и может составлять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75 до 81%. Причина: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Краткосрочные программы в рамках МПШ (ежемесячно зачисляется и отчисляется до 300 обучающихся, ок.6% от общего количества)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24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162907" y="181311"/>
            <a:ext cx="10902461" cy="53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221668"/>
              </a:buClr>
              <a:buSzPts val="2880"/>
            </a:pPr>
            <a:r>
              <a:rPr lang="ru-RU" sz="1800" b="1" dirty="0" smtClean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ОЦЕНКА УРОВНЯ ДОСТИЖЕНИЯ ЦЕЛЕВЫХ ЗНАЧЕНИЙ ПОКАЗАТЕЛЕЙ ЭФФЕКТИВНОСТИ  </a:t>
            </a:r>
            <a:endParaRPr lang="ru-RU" sz="1800" b="1" dirty="0">
              <a:solidFill>
                <a:srgbClr val="12AA9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785D988-A5C2-4FF3-8329-C180372ECBB3}"/>
              </a:ext>
            </a:extLst>
          </p:cNvPr>
          <p:cNvSpPr txBox="1"/>
          <p:nvPr/>
        </p:nvSpPr>
        <p:spPr>
          <a:xfrm>
            <a:off x="162907" y="900715"/>
            <a:ext cx="9386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0"/>
            <a:ext cx="1289537" cy="1397725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xmlns="" id="{0592F4CB-EE3A-4548-A3B4-91E382FDA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697362"/>
              </p:ext>
            </p:extLst>
          </p:nvPr>
        </p:nvGraphicFramePr>
        <p:xfrm>
          <a:off x="520420" y="718457"/>
          <a:ext cx="10250056" cy="5784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231">
                  <a:extLst>
                    <a:ext uri="{9D8B030D-6E8A-4147-A177-3AD203B41FA5}">
                      <a16:colId xmlns:a16="http://schemas.microsoft.com/office/drawing/2014/main" xmlns="" val="3866857553"/>
                    </a:ext>
                  </a:extLst>
                </a:gridCol>
                <a:gridCol w="6649605">
                  <a:extLst>
                    <a:ext uri="{9D8B030D-6E8A-4147-A177-3AD203B41FA5}">
                      <a16:colId xmlns:a16="http://schemas.microsoft.com/office/drawing/2014/main" xmlns="" val="3564524742"/>
                    </a:ext>
                  </a:extLst>
                </a:gridCol>
                <a:gridCol w="1789001">
                  <a:extLst>
                    <a:ext uri="{9D8B030D-6E8A-4147-A177-3AD203B41FA5}">
                      <a16:colId xmlns:a16="http://schemas.microsoft.com/office/drawing/2014/main" xmlns="" val="4046479736"/>
                    </a:ext>
                  </a:extLst>
                </a:gridCol>
                <a:gridCol w="1365219">
                  <a:extLst>
                    <a:ext uri="{9D8B030D-6E8A-4147-A177-3AD203B41FA5}">
                      <a16:colId xmlns:a16="http://schemas.microsoft.com/office/drawing/2014/main" xmlns="" val="253209666"/>
                    </a:ext>
                  </a:extLst>
                </a:gridCol>
              </a:tblGrid>
              <a:tr h="958182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</a:endParaRP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№</a:t>
                      </a: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  <a:latin typeface="+mn-lt"/>
                        </a:rPr>
                        <a:t>п/п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u="none" strike="noStrike" spc="0" dirty="0">
                        <a:effectLst/>
                        <a:latin typeface="+mn-lt"/>
                      </a:endParaRP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  <a:latin typeface="+mn-lt"/>
                        </a:rPr>
                        <a:t>Наименование индикатора/показателя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 smtClean="0">
                          <a:effectLst/>
                          <a:latin typeface="+mn-lt"/>
                        </a:rPr>
                        <a:t>Плановый</a:t>
                      </a:r>
                      <a:r>
                        <a:rPr lang="ru-RU" sz="1400" u="none" strike="noStrike" spc="0" baseline="0" dirty="0" smtClean="0">
                          <a:effectLst/>
                          <a:latin typeface="+mn-lt"/>
                        </a:rPr>
                        <a:t> показатель </a:t>
                      </a:r>
                      <a:r>
                        <a:rPr lang="ru-RU" sz="1400" u="none" strike="noStrike" spc="0" dirty="0" smtClean="0">
                          <a:effectLst/>
                          <a:latin typeface="+mn-lt"/>
                        </a:rPr>
                        <a:t>на 2023 </a:t>
                      </a:r>
                      <a:r>
                        <a:rPr lang="ru-RU" sz="1400" u="none" strike="noStrike" spc="0" dirty="0">
                          <a:effectLst/>
                          <a:latin typeface="+mn-lt"/>
                        </a:rPr>
                        <a:t>г</a:t>
                      </a:r>
                      <a:r>
                        <a:rPr lang="ru-RU" sz="1400" u="none" strike="noStrike" spc="0" dirty="0" smtClean="0">
                          <a:effectLst/>
                          <a:latin typeface="+mn-lt"/>
                        </a:rPr>
                        <a:t>.</a:t>
                      </a:r>
                      <a:r>
                        <a:rPr lang="en-US" sz="1400" u="none" strike="noStrike" spc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ru-RU" sz="1400" u="none" strike="noStrike" spc="0" dirty="0" smtClean="0">
                          <a:effectLst/>
                          <a:latin typeface="+mn-lt"/>
                        </a:rPr>
                        <a:t>из</a:t>
                      </a:r>
                      <a:r>
                        <a:rPr lang="ru-RU" sz="1400" u="none" strike="noStrike" spc="0" baseline="0" dirty="0" smtClean="0">
                          <a:effectLst/>
                          <a:latin typeface="+mn-lt"/>
                        </a:rPr>
                        <a:t> соглашения РМЦ и МОЦ)</a:t>
                      </a:r>
                      <a:endParaRPr lang="ru-RU" sz="1400" u="none" strike="noStrike" spc="0" dirty="0">
                        <a:effectLst/>
                        <a:latin typeface="+mn-lt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u="none" strike="noStrike" spc="0" dirty="0" smtClean="0">
                        <a:effectLst/>
                        <a:latin typeface="+mn-lt"/>
                      </a:endParaRP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 smtClean="0">
                          <a:effectLst/>
                          <a:latin typeface="+mn-lt"/>
                        </a:rPr>
                        <a:t>Достигнутое </a:t>
                      </a:r>
                      <a:endParaRPr lang="ru-RU" sz="1400" u="none" strike="noStrike" spc="0" dirty="0">
                        <a:effectLst/>
                        <a:latin typeface="+mn-lt"/>
                      </a:endParaRP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  <a:latin typeface="+mn-lt"/>
                        </a:rPr>
                        <a:t>значение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9235232"/>
                  </a:ext>
                </a:extLst>
              </a:tr>
              <a:tr h="327764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1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Доля детей в возрасте от 5 до 18 лет от общего количества детей, проживающих в субъекте Российской Федерации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охваченным образованием, %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79,6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6665185"/>
                  </a:ext>
                </a:extLst>
              </a:tr>
              <a:tr h="106290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Охват детей деятельностью региональных</a:t>
                      </a:r>
                      <a:r>
                        <a:rPr lang="ru-RU" sz="10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центров выявления, поддержки и развития</a:t>
                      </a:r>
                      <a:r>
                        <a:rPr lang="ru-RU" sz="10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способностей и талантов у детей и молодежи,</a:t>
                      </a:r>
                      <a:r>
                        <a:rPr lang="ru-RU" sz="10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технопарков «</a:t>
                      </a:r>
                      <a:r>
                        <a:rPr lang="ru-RU" sz="1050" dirty="0" err="1" smtClean="0">
                          <a:effectLst/>
                          <a:latin typeface="+mn-lt"/>
                        </a:rPr>
                        <a:t>Кванториум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» и центров «IТ-куб» (%)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5947437"/>
                  </a:ext>
                </a:extLst>
              </a:tr>
              <a:tr h="106290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Из них, - технопарк «</a:t>
                      </a:r>
                      <a:r>
                        <a:rPr lang="ru-RU" sz="1050" dirty="0" err="1" smtClean="0">
                          <a:effectLst/>
                          <a:latin typeface="+mn-lt"/>
                        </a:rPr>
                        <a:t>Кванториум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»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5691703"/>
                  </a:ext>
                </a:extLst>
              </a:tr>
              <a:tr h="106290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- школьный </a:t>
                      </a:r>
                      <a:r>
                        <a:rPr lang="ru-RU" sz="1050" dirty="0" err="1" smtClean="0">
                          <a:effectLst/>
                          <a:latin typeface="+mn-lt"/>
                        </a:rPr>
                        <a:t>кванториум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0463969"/>
                  </a:ext>
                </a:extLst>
              </a:tr>
              <a:tr h="217027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- центр «</a:t>
                      </a:r>
                      <a:r>
                        <a:rPr lang="en-US" sz="1050" dirty="0" smtClean="0">
                          <a:effectLst/>
                          <a:latin typeface="+mn-lt"/>
                        </a:rPr>
                        <a:t>IT-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куб »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0079188"/>
                  </a:ext>
                </a:extLst>
              </a:tr>
              <a:tr h="471422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667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Доля детей в возрасте от 5 до 18 лет от общего количества детей, проживающих в субъекте Российской Федерации, охваченных системой персонифицированного финансирования дополнительного образования детей, %</a:t>
                      </a: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674426"/>
                  </a:ext>
                </a:extLst>
              </a:tr>
              <a:tr h="217027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Выдано сертификатов</a:t>
                      </a:r>
                      <a:r>
                        <a:rPr lang="ru-RU" sz="10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персонифицированного финансирования</a:t>
                      </a:r>
                      <a:r>
                        <a:rPr lang="ru-RU" sz="1050" baseline="0" dirty="0" smtClean="0">
                          <a:effectLst/>
                          <a:latin typeface="+mn-lt"/>
                        </a:rPr>
                        <a:t> (</a:t>
                      </a:r>
                      <a:r>
                        <a:rPr lang="ru-RU" sz="1050" dirty="0" smtClean="0">
                          <a:effectLst/>
                          <a:latin typeface="+mn-lt"/>
                        </a:rPr>
                        <a:t>в ед.)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1436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1436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3714525"/>
                  </a:ext>
                </a:extLst>
              </a:tr>
              <a:tr h="217027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</a:rPr>
                        <a:t>Использовано сертификатов персонифицированного финансирования для обучения по программам (в ед.)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1436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2897172"/>
                  </a:ext>
                </a:extLst>
              </a:tr>
              <a:tr h="161658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разработанных и внедренных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моделей обеспечения доступности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дополнительного образования для детей из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сельской местности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ед.)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3859465"/>
                  </a:ext>
                </a:extLst>
              </a:tr>
              <a:tr h="272395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Количество разработанных и внедрённых разноуровневых (ознакомительный, базовый, продвинутый уровень) программ дополнительного образования, ед. накопительным итогом</a:t>
                      </a: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307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9462213"/>
                  </a:ext>
                </a:extLst>
              </a:tr>
              <a:tr h="272395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Количество разработанных и внедрённых дистанционных курсов дополнительного образования детей, ед. накопительным итогом</a:t>
                      </a: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1649285"/>
                  </a:ext>
                </a:extLst>
              </a:tr>
              <a:tr h="272395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+mn-lt"/>
                        </a:rPr>
                        <a:t>Количество реализуемых дополнительных общеобразовательных программ в сетевой форме с использованием ресурсов образовательных организаций всех типов, в том числе профессиональных и организаций высшего образования, а также научных организаций, организаций спорта, культуры, общественных организаций и предприятий реального сектора экономики, ед. накопительным итогом</a:t>
                      </a: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14156106"/>
                  </a:ext>
                </a:extLst>
              </a:tr>
              <a:tr h="272395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организаций (за исключением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дошкольных образовательных организаций),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принявших участие в инвентаризации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инфраструктурных, материально-технических и кадровых ресурсов, в том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 образовательных организаций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различного типа, научных организаций,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организаций культуры, спорта и реального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сектора экономики, потенциально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пригодных для реализации образовательных</a:t>
                      </a:r>
                      <a:r>
                        <a:rPr lang="ru-RU" sz="105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программ,(%)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5073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69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259871" y="178067"/>
            <a:ext cx="8866074" cy="713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221668"/>
              </a:buClr>
              <a:buSzPts val="2880"/>
            </a:pPr>
            <a:r>
              <a:rPr lang="ru-RU" sz="1800" b="1" dirty="0" smtClean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ОЦЕНКА ВНЕДРЕНИЯ МЕХАНИЗМОВ СОЦИАЛЬНОГО ЗАКАЗА</a:t>
            </a:r>
            <a:endParaRPr lang="ru-RU" sz="1800" b="1" dirty="0">
              <a:solidFill>
                <a:srgbClr val="12AA9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0"/>
            <a:ext cx="1289537" cy="1397725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592F4CB-EE3A-4548-A3B4-91E382FDA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855078"/>
              </p:ext>
            </p:extLst>
          </p:nvPr>
        </p:nvGraphicFramePr>
        <p:xfrm>
          <a:off x="536462" y="891652"/>
          <a:ext cx="10250057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3783">
                  <a:extLst>
                    <a:ext uri="{9D8B030D-6E8A-4147-A177-3AD203B41FA5}">
                      <a16:colId xmlns:a16="http://schemas.microsoft.com/office/drawing/2014/main" xmlns="" val="3866857553"/>
                    </a:ext>
                  </a:extLst>
                </a:gridCol>
                <a:gridCol w="2524155">
                  <a:extLst>
                    <a:ext uri="{9D8B030D-6E8A-4147-A177-3AD203B41FA5}">
                      <a16:colId xmlns:a16="http://schemas.microsoft.com/office/drawing/2014/main" xmlns="" val="356452474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2953392365"/>
                    </a:ext>
                  </a:extLst>
                </a:gridCol>
                <a:gridCol w="2006600">
                  <a:extLst>
                    <a:ext uri="{9D8B030D-6E8A-4147-A177-3AD203B41FA5}">
                      <a16:colId xmlns:a16="http://schemas.microsoft.com/office/drawing/2014/main" xmlns="" val="4239679115"/>
                    </a:ext>
                  </a:extLst>
                </a:gridCol>
                <a:gridCol w="3496719">
                  <a:extLst>
                    <a:ext uri="{9D8B030D-6E8A-4147-A177-3AD203B41FA5}">
                      <a16:colId xmlns:a16="http://schemas.microsoft.com/office/drawing/2014/main" xmlns="" val="2948375340"/>
                    </a:ext>
                  </a:extLst>
                </a:gridCol>
              </a:tblGrid>
              <a:tr h="958182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+mn-lt"/>
                      </a:endParaRP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№</a:t>
                      </a: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  <a:latin typeface="+mn-lt"/>
                        </a:rPr>
                        <a:t>п/п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u="none" strike="noStrike" spc="0" dirty="0">
                        <a:effectLst/>
                        <a:latin typeface="+mn-lt"/>
                      </a:endParaRP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>
                          <a:effectLst/>
                          <a:latin typeface="+mn-lt"/>
                        </a:rPr>
                        <a:t>Наименование </a:t>
                      </a:r>
                      <a:r>
                        <a:rPr lang="ru-RU" sz="1400" u="none" strike="noStrike" spc="0" dirty="0" smtClean="0">
                          <a:effectLst/>
                          <a:latin typeface="+mn-lt"/>
                        </a:rPr>
                        <a:t>направленности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 smtClean="0">
                          <a:effectLst/>
                          <a:latin typeface="+mn-lt"/>
                        </a:rPr>
                        <a:t>Количество детей всего занятых на программах ДО, чел.</a:t>
                      </a:r>
                      <a:endParaRPr lang="ru-RU" sz="1400" u="none" strike="noStrike" spc="0" dirty="0">
                        <a:effectLst/>
                        <a:latin typeface="+mn-lt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none" strike="noStrike" spc="0" dirty="0" smtClean="0">
                          <a:effectLst/>
                          <a:latin typeface="+mn-lt"/>
                        </a:rPr>
                        <a:t>Количество детей занятых на программах ДО в</a:t>
                      </a:r>
                      <a:r>
                        <a:rPr lang="ru-RU" sz="1400" u="none" strike="noStrike" spc="0" baseline="0" dirty="0" smtClean="0">
                          <a:effectLst/>
                          <a:latin typeface="+mn-lt"/>
                        </a:rPr>
                        <a:t> рамках социального заказа, чел. </a:t>
                      </a:r>
                      <a:endParaRPr lang="ru-RU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потребителей услуги, исполнитель которой определяется в рамках конкурентных способов определения исполнителей муниципальной услуги, в общем количестве потребителей по направлению деятельности, %  (Вычисление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показателя: Количество детей занятых на программах ДО в рамках социального заказа/Количество детей всего занятых на программах ДО*100)</a:t>
                      </a:r>
                      <a:endParaRPr lang="ru-RU" sz="14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9235232"/>
                  </a:ext>
                </a:extLst>
              </a:tr>
              <a:tr h="106290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Художественная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35,7%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5947437"/>
                  </a:ext>
                </a:extLst>
              </a:tr>
              <a:tr h="106290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Естественнонаучная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2,3%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5691703"/>
                  </a:ext>
                </a:extLst>
              </a:tr>
              <a:tr h="106290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Социально-гуманитарная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1942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0463969"/>
                  </a:ext>
                </a:extLst>
              </a:tr>
              <a:tr h="217027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Туристско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-краеведческая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0079188"/>
                  </a:ext>
                </a:extLst>
              </a:tr>
              <a:tr h="106290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6670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Физкультурно-спортивная </a:t>
                      </a: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2284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21,7%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674426"/>
                  </a:ext>
                </a:extLst>
              </a:tr>
              <a:tr h="217027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105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Техническая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22,5%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3714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92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r="1" b="22840"/>
          <a:stretch/>
        </p:blipFill>
        <p:spPr>
          <a:xfrm>
            <a:off x="0" y="0"/>
            <a:ext cx="12192000" cy="691025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259871" y="178067"/>
            <a:ext cx="8866074" cy="713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>
              <a:buClr>
                <a:srgbClr val="221668"/>
              </a:buClr>
              <a:buSzPts val="2880"/>
            </a:pPr>
            <a:r>
              <a:rPr lang="ru-RU" sz="1800" b="1" dirty="0" smtClean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ОЦЕНКА ВНЕДРЕНИЯ МЕХАНИЗМОВ СОЦИАЛЬНОГО ЗАКАЗА</a:t>
            </a:r>
            <a:endParaRPr lang="ru-RU" sz="1800" b="1" dirty="0">
              <a:solidFill>
                <a:srgbClr val="12AA9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0"/>
            <a:ext cx="1289537" cy="1397725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0592F4CB-EE3A-4548-A3B4-91E382FDA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884020"/>
              </p:ext>
            </p:extLst>
          </p:nvPr>
        </p:nvGraphicFramePr>
        <p:xfrm>
          <a:off x="652404" y="873986"/>
          <a:ext cx="10345796" cy="57595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1480">
                  <a:extLst>
                    <a:ext uri="{9D8B030D-6E8A-4147-A177-3AD203B41FA5}">
                      <a16:colId xmlns:a16="http://schemas.microsoft.com/office/drawing/2014/main" xmlns="" val="3866857553"/>
                    </a:ext>
                  </a:extLst>
                </a:gridCol>
                <a:gridCol w="7148816">
                  <a:extLst>
                    <a:ext uri="{9D8B030D-6E8A-4147-A177-3AD203B41FA5}">
                      <a16:colId xmlns:a16="http://schemas.microsoft.com/office/drawing/2014/main" xmlns="" val="356452474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953392365"/>
                    </a:ext>
                  </a:extLst>
                </a:gridCol>
              </a:tblGrid>
              <a:tr h="988848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u="none" strike="noStrike" spc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none" strike="noStrike" spc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</a:t>
                      </a:r>
                      <a:endParaRPr lang="ru-RU" sz="1800" u="none" strike="noStrike" spc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99235232"/>
                  </a:ext>
                </a:extLst>
              </a:tr>
              <a:tr h="625047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направленностей программ дополнительного образования, реализуемых в рамках социального заказа, ед. </a:t>
                      </a: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5947437"/>
                  </a:ext>
                </a:extLst>
              </a:tr>
              <a:tr h="1927304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категорий потребителей, которым оказываются услуги в рамках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заказа, ед. (дети с ограниченными возможностями здоровья (ОВЗ);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дети-инвалиды;</a:t>
                      </a:r>
                    </a:p>
                    <a:p>
                      <a:pPr indent="-2667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дети, не являющиеся детьми – инвалидами, и детьми с ограниченными возможностями здоровья (ОВЗ)</a:t>
                      </a: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5691703"/>
                  </a:ext>
                </a:extLst>
              </a:tr>
              <a:tr h="950611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форм оказания муниципальной услуги в рамках реализации 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заказа, ед. (очно-заочная, очная, заочная)</a:t>
                      </a: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0463969"/>
                  </a:ext>
                </a:extLst>
              </a:tr>
              <a:tr h="625047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indent="-2667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негосударственных организаций, оказывающих 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услугу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рамках реализации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социального 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заказа, ед.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40079188"/>
                  </a:ext>
                </a:extLst>
              </a:tr>
              <a:tr h="625047">
                <a:tc>
                  <a:txBody>
                    <a:bodyPr/>
                    <a:lstStyle/>
                    <a:p>
                      <a:pPr indent="-2667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12A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667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потребителей муниципальной услуги, получивших услугу в негосударственной организации, чел.</a:t>
                      </a: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672" marR="1672" marT="0" marB="0">
                    <a:solidFill>
                      <a:srgbClr val="CEE2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7674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r="1" b="22840"/>
          <a:stretch/>
        </p:blipFill>
        <p:spPr>
          <a:xfrm>
            <a:off x="106878" y="-1"/>
            <a:ext cx="12192000" cy="691025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167736" y="92633"/>
            <a:ext cx="9688110" cy="1042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l">
              <a:buClr>
                <a:srgbClr val="221668"/>
              </a:buClr>
              <a:buSzPts val="2880"/>
            </a:pPr>
            <a:r>
              <a:rPr lang="ru-RU" sz="2239" dirty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МОДЕЛИ РЕАЛИЗАЦИИ ДОПОЛНИТЕЛЬНЫХ ОБЩЕОБРАЗОВАТЕЛЬНЫХ ПРОГРАММ В СЕТЕВОЙ </a:t>
            </a:r>
            <a:r>
              <a:rPr lang="ru-RU" sz="2239" dirty="0" smtClean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ФОРМЕ</a:t>
            </a:r>
            <a:br>
              <a:rPr lang="ru-RU" sz="2239" dirty="0" smtClean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lang="ru-RU" sz="2239" dirty="0">
              <a:solidFill>
                <a:srgbClr val="12AA9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0"/>
            <a:ext cx="1289537" cy="139772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0634" y="1698171"/>
            <a:ext cx="105818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/>
                <a:ea typeface="Calibri"/>
              </a:rPr>
              <a:t>В рамках договора о сетевом взаимодействии реализуются Дополнительные общеобразовательные общеразвивающие программы «Волшебная кисточка» и «Занимательное творчество»</a:t>
            </a:r>
            <a:endParaRPr lang="ru-RU" dirty="0"/>
          </a:p>
        </p:txBody>
      </p:sp>
      <p:pic>
        <p:nvPicPr>
          <p:cNvPr id="1026" name="Picture 2" descr="C:\Users\Татьяна\Desktop\МОЦ\Навигатор Муниципалитет\ОТЧЕТ за год !\В детсокм саду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574" y="2766950"/>
            <a:ext cx="3811979" cy="285898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Татьяна\Desktop\МОЦ\Навигатор Муниципалитет\ОТЧЕТ за год !\IMG_20221216_12265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747" y="3167768"/>
            <a:ext cx="2674001" cy="35653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98764" y="914400"/>
            <a:ext cx="2909454" cy="5640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Учреждение ДО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567509" y="1196439"/>
            <a:ext cx="10757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415148" y="914401"/>
            <a:ext cx="3241964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Дошкольное учреждение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81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" r="1" b="22840"/>
          <a:stretch/>
        </p:blipFill>
        <p:spPr>
          <a:xfrm>
            <a:off x="-1876202" y="-2188029"/>
            <a:ext cx="14564590" cy="8255001"/>
          </a:xfrm>
          <a:prstGeom prst="rect">
            <a:avLst/>
          </a:prstGeom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-692331" y="-182880"/>
            <a:ext cx="11594793" cy="178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just">
              <a:buClr>
                <a:srgbClr val="221668"/>
              </a:buClr>
              <a:buSzPts val="2880"/>
            </a:pPr>
            <a:r>
              <a:rPr lang="ru-RU" sz="1800" dirty="0">
                <a:solidFill>
                  <a:srgbClr val="12AA9E"/>
                </a:solidFill>
                <a:latin typeface="Montserrat"/>
                <a:ea typeface="Montserrat"/>
                <a:cs typeface="Montserrat"/>
                <a:sym typeface="Montserrat"/>
              </a:rPr>
              <a:t>МОДЕЛИ ВЫРАВНИВАНИЯ ДОСТУПНОСТИ ДОПОЛНИТЕЛЬНЫХ ОБЩЕОБРАЗОВАТЕЛЬНЫХ ПРОГРАММ ДЛЯ ДЕТЕЙ С РАЗЛИЧНЫМИ ОБРАЗОВАТЕЛЬНЫМИ ВОЗМОЖНОСТЯМИ И ПОТРЕБНОСТЯМИ</a:t>
            </a:r>
            <a:endParaRPr lang="ru-RU" sz="1800" b="1" dirty="0">
              <a:solidFill>
                <a:srgbClr val="12AA9E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2462" y="0"/>
            <a:ext cx="1289537" cy="1397725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924999"/>
              </p:ext>
            </p:extLst>
          </p:nvPr>
        </p:nvGraphicFramePr>
        <p:xfrm>
          <a:off x="-692332" y="1397724"/>
          <a:ext cx="11965578" cy="48521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7359"/>
                <a:gridCol w="2315008"/>
                <a:gridCol w="2070449"/>
                <a:gridCol w="3184525"/>
                <a:gridCol w="2718237"/>
              </a:tblGrid>
              <a:tr h="19894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сельских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охваченных ДО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ПДО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программ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1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(совм.)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(5 на сертификате)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155 человек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313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(совм.)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(8 на сертификате)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человек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36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Calibri" panose="020F0502020204030204"/>
                <a:ea typeface="+mn-ea"/>
                <a:cs typeface="+mn-cs"/>
              </a:rPr>
              <a:t>Программы ДО в сельских школах</a:t>
            </a:r>
            <a:br>
              <a:rPr lang="ru-RU" sz="3600" b="1" dirty="0">
                <a:ln w="13462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dist="38100" dir="2700000" algn="bl" rotWithShape="0">
                    <a:srgbClr val="4472C4"/>
                  </a:outerShdw>
                </a:effectLst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Реализуются программы следующих направленностей: художественной - 3;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3;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социально-гуманитарной -1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307" y="2348965"/>
            <a:ext cx="2462962" cy="16049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638" y="3720030"/>
            <a:ext cx="2324100" cy="1514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6003633" y="2967335"/>
            <a:ext cx="1847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3600" b="1" dirty="0">
              <a:ln w="13462">
                <a:solidFill>
                  <a:prstClr val="white"/>
                </a:solidFill>
                <a:prstDash val="solid"/>
              </a:ln>
              <a:solidFill>
                <a:prstClr val="black">
                  <a:lumMod val="85000"/>
                  <a:lumOff val="15000"/>
                </a:prstClr>
              </a:solidFill>
              <a:effectLst>
                <a:outerShdw dist="38100" dir="2700000" algn="bl" rotWithShape="0">
                  <a:srgbClr val="4472C4"/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1" y="4105664"/>
            <a:ext cx="2930109" cy="1909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421" y="5016630"/>
            <a:ext cx="2825750" cy="18413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756" y="4482943"/>
            <a:ext cx="2806702" cy="18289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305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1043</Words>
  <Application>Microsoft Office PowerPoint</Application>
  <PresentationFormat>Широкоэкранный</PresentationFormat>
  <Paragraphs>187</Paragraphs>
  <Slides>11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Myriad Pro</vt:lpstr>
      <vt:lpstr>Times New Roman</vt:lpstr>
      <vt:lpstr>Тема Office</vt:lpstr>
      <vt:lpstr>Презентация PowerPoint</vt:lpstr>
      <vt:lpstr>АНАЛИЗ ТЕКУЩЕЙ СИТУАЦИИ</vt:lpstr>
      <vt:lpstr>АНАЛИЗ ТЕКУЩЕЙ СИТУАЦИИ</vt:lpstr>
      <vt:lpstr>ОЦЕНКА УРОВНЯ ДОСТИЖЕНИЯ ЦЕЛЕВЫХ ЗНАЧЕНИЙ ПОКАЗАТЕЛЕЙ ЭФФЕКТИВНОСТИ  </vt:lpstr>
      <vt:lpstr>ОЦЕНКА ВНЕДРЕНИЯ МЕХАНИЗМОВ СОЦИАЛЬНОГО ЗАКАЗА</vt:lpstr>
      <vt:lpstr>ОЦЕНКА ВНЕДРЕНИЯ МЕХАНИЗМОВ СОЦИАЛЬНОГО ЗАКАЗА</vt:lpstr>
      <vt:lpstr>МОДЕЛИ РЕАЛИЗАЦИИ ДОПОЛНИТЕЛЬНЫХ ОБЩЕОБРАЗОВАТЕЛЬНЫХ ПРОГРАММ В СЕТЕВОЙ ФОРМЕ </vt:lpstr>
      <vt:lpstr>МОДЕЛИ ВЫРАВНИВАНИЯ ДОСТУПНОСТИ ДОПОЛНИТЕЛЬНЫХ ОБЩЕОБРАЗОВАТЕЛЬНЫХ ПРОГРАММ ДЛЯ ДЕТЕЙ С РАЗЛИЧНЫМИ ОБРАЗОВАТЕЛЬНЫМИ ВОЗМОЖНОСТЯМИ И ПОТРЕБНОСТЯМИ</vt:lpstr>
      <vt:lpstr>Программы ДО в сельских школах </vt:lpstr>
      <vt:lpstr>Реализованные планы на 2023год: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WorkPC1</dc:creator>
  <cp:lastModifiedBy>4</cp:lastModifiedBy>
  <cp:revision>76</cp:revision>
  <dcterms:created xsi:type="dcterms:W3CDTF">2022-12-08T06:22:18Z</dcterms:created>
  <dcterms:modified xsi:type="dcterms:W3CDTF">2023-12-20T14:52:20Z</dcterms:modified>
</cp:coreProperties>
</file>