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82" r:id="rId5"/>
    <p:sldId id="265" r:id="rId6"/>
    <p:sldId id="283" r:id="rId7"/>
    <p:sldId id="263" r:id="rId8"/>
    <p:sldId id="270" r:id="rId9"/>
    <p:sldId id="264" r:id="rId10"/>
    <p:sldId id="266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A9E"/>
    <a:srgbClr val="CEE2E0"/>
    <a:srgbClr val="CFE6E0"/>
    <a:srgbClr val="E6FEFC"/>
    <a:srgbClr val="CB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4544C-F0A9-4AEE-8282-E313084C9E9B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1BED0-44A1-4CE4-A87D-9E5BE7F59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1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582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38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582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91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582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93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089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28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18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10F-2D07-4DAB-A466-3496B36587D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335F-994F-4474-9A32-AF1AF65E6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7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10F-2D07-4DAB-A466-3496B36587D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335F-994F-4474-9A32-AF1AF65E6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3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10F-2D07-4DAB-A466-3496B36587D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335F-994F-4474-9A32-AF1AF65E6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10F-2D07-4DAB-A466-3496B36587D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335F-994F-4474-9A32-AF1AF65E6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5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10F-2D07-4DAB-A466-3496B36587D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335F-994F-4474-9A32-AF1AF65E6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8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10F-2D07-4DAB-A466-3496B36587D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335F-994F-4474-9A32-AF1AF65E6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9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10F-2D07-4DAB-A466-3496B36587D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335F-994F-4474-9A32-AF1AF65E6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10F-2D07-4DAB-A466-3496B36587D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335F-994F-4474-9A32-AF1AF65E6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8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10F-2D07-4DAB-A466-3496B36587D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335F-994F-4474-9A32-AF1AF65E6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8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10F-2D07-4DAB-A466-3496B36587D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335F-994F-4474-9A32-AF1AF65E6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0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410F-2D07-4DAB-A466-3496B36587D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4335F-994F-4474-9A32-AF1AF65E6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04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9410F-2D07-4DAB-A466-3496B36587D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335F-994F-4474-9A32-AF1AF65E6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&#1094;&#1076;&#1090;.&#1092;&#1091;&#1088;&#1084;&#1072;&#1085;&#1086;&#1074;-&#1086;&#1073;&#1088;&#1072;&#1079;&#1086;&#1074;&#1072;&#1085;&#1080;&#1077;.&#1088;&#1092;/sotcialnyy-zakaz.html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&#1094;&#1076;&#1090;.&#1092;&#1091;&#1088;&#1084;&#1072;&#1085;&#1086;&#1074;-&#1086;&#1073;&#1088;&#1072;&#1079;&#1086;&#1074;&#1072;&#1085;&#1080;&#1077;.&#1088;&#1092;/dokumenty.htm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57680"/>
            <a:ext cx="12192000" cy="5100320"/>
          </a:xfrm>
          <a:prstGeom prst="rect">
            <a:avLst/>
          </a:prstGeom>
          <a:solidFill>
            <a:srgbClr val="12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0876" y="2120763"/>
            <a:ext cx="111923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Промежуточные итоги внедрения социального заказа </a:t>
            </a:r>
            <a:r>
              <a:rPr lang="ru-RU" sz="32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в </a:t>
            </a:r>
            <a:r>
              <a:rPr lang="ru-RU" sz="3200" b="1" dirty="0" err="1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Фурмановском</a:t>
            </a:r>
            <a:r>
              <a:rPr lang="ru-RU" sz="3200" b="1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муниципальном районе</a:t>
            </a:r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в рамках реализации целевой модели развития региональной системы дополнительного образования детей в 2023 году </a:t>
            </a:r>
            <a:endParaRPr lang="ru-RU" sz="32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658" y="318333"/>
            <a:ext cx="1276201" cy="1276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67" y="229074"/>
            <a:ext cx="1603087" cy="1202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40" y="552449"/>
            <a:ext cx="2187114" cy="807968"/>
          </a:xfrm>
          <a:prstGeom prst="rect">
            <a:avLst/>
          </a:prstGeom>
        </p:spPr>
      </p:pic>
      <p:sp>
        <p:nvSpPr>
          <p:cNvPr id="8" name="Google Shape;85;p1">
            <a:extLst>
              <a:ext uri="{FF2B5EF4-FFF2-40B4-BE49-F238E27FC236}">
                <a16:creationId xmlns:a16="http://schemas.microsoft.com/office/drawing/2014/main" xmlns="" id="{48569FE3-22CD-44D1-A2A9-5D6EAC78ECFC}"/>
              </a:ext>
            </a:extLst>
          </p:cNvPr>
          <p:cNvSpPr txBox="1">
            <a:spLocks/>
          </p:cNvSpPr>
          <p:nvPr/>
        </p:nvSpPr>
        <p:spPr>
          <a:xfrm>
            <a:off x="0" y="6414317"/>
            <a:ext cx="12192000" cy="36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kern="0" dirty="0" smtClean="0">
                <a:solidFill>
                  <a:schemeClr val="bg1"/>
                </a:solidFill>
              </a:rPr>
              <a:t>Иваново, октябрь 2023г</a:t>
            </a:r>
            <a:r>
              <a:rPr lang="ru-RU" sz="1400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Google Shape;85;p1"/>
          <p:cNvSpPr txBox="1">
            <a:spLocks/>
          </p:cNvSpPr>
          <p:nvPr/>
        </p:nvSpPr>
        <p:spPr>
          <a:xfrm>
            <a:off x="7718061" y="5466169"/>
            <a:ext cx="7506106" cy="2955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Самарина Светлана Владимировна,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уководитель МОЦ</a:t>
            </a:r>
            <a:endParaRPr lang="ru-RU" sz="16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89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1" b="22840"/>
          <a:stretch/>
        </p:blipFill>
        <p:spPr>
          <a:xfrm>
            <a:off x="-1" y="0"/>
            <a:ext cx="12192000" cy="6910251"/>
          </a:xfrm>
          <a:prstGeom prst="rect">
            <a:avLst/>
          </a:prstGeom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13548" y="178067"/>
            <a:ext cx="10184486" cy="757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 smtClean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ИНФОРМАЦИОННАЯ КАМПАНИЯ</a:t>
            </a:r>
            <a:endParaRPr lang="ru-RU" sz="1800" dirty="0">
              <a:solidFill>
                <a:srgbClr val="12AA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0"/>
            <a:ext cx="1289537" cy="13977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8135" y="843149"/>
            <a:ext cx="10949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C00000"/>
                </a:solidFill>
                <a:latin typeface="Times New Roman"/>
                <a:ea typeface="Calibri"/>
              </a:rPr>
              <a:t>Мероприятия, проведенные в рамках информационной кампании: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  <a:ea typeface="Calibri"/>
              </a:rPr>
              <a:t>Размещение </a:t>
            </a:r>
            <a:r>
              <a:rPr lang="ru-RU" dirty="0">
                <a:latin typeface="Times New Roman"/>
                <a:ea typeface="Calibri"/>
              </a:rPr>
              <a:t>информации о </a:t>
            </a:r>
            <a:r>
              <a:rPr lang="ru-RU" dirty="0" smtClean="0">
                <a:latin typeface="Times New Roman"/>
                <a:ea typeface="Calibri"/>
              </a:rPr>
              <a:t>внедрении Социального заказа на страничке МОЦ официального сайта МАУ ДО ЦДТ.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>
                <a:latin typeface="Times New Roman"/>
                <a:ea typeface="Calibri"/>
                <a:hlinkClick r:id="rId5"/>
              </a:rPr>
              <a:t>http://</a:t>
            </a:r>
            <a:r>
              <a:rPr lang="ru-RU" dirty="0" err="1">
                <a:latin typeface="Times New Roman"/>
                <a:ea typeface="Calibri"/>
                <a:hlinkClick r:id="rId5"/>
              </a:rPr>
              <a:t>цдт.фурманов-образование.рф</a:t>
            </a:r>
            <a:r>
              <a:rPr lang="ru-RU" dirty="0">
                <a:latin typeface="Times New Roman"/>
                <a:ea typeface="Calibri"/>
                <a:hlinkClick r:id="rId5"/>
              </a:rPr>
              <a:t>/</a:t>
            </a:r>
            <a:r>
              <a:rPr lang="en-US" dirty="0" smtClean="0">
                <a:latin typeface="Times New Roman"/>
                <a:ea typeface="Calibri"/>
                <a:hlinkClick r:id="rId5"/>
              </a:rPr>
              <a:t>sotcialnyy-zakaz.html</a:t>
            </a:r>
            <a:r>
              <a:rPr lang="ru-RU" dirty="0" smtClean="0">
                <a:latin typeface="Times New Roman"/>
                <a:ea typeface="Calibri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</a:rPr>
              <a:t>Проведение родительских собраний в объединениях МАУ ДО ЦДТ и МАУ ДО ДЮСШ.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Организована работа «Горячей линии»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Участие в областной родительской конференции 26.10. 2023г.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52" y="2769920"/>
            <a:ext cx="4916383" cy="3933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9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7988" y="0"/>
            <a:ext cx="10084012" cy="6858000"/>
          </a:xfrm>
          <a:prstGeom prst="rect">
            <a:avLst/>
          </a:prstGeom>
          <a:solidFill>
            <a:srgbClr val="12A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04998" y="2496940"/>
            <a:ext cx="10439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Спасибо за внимание!</a:t>
            </a:r>
            <a:endParaRPr lang="ru-RU" sz="3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6" y="2706622"/>
            <a:ext cx="1301792" cy="1301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0" y="401026"/>
            <a:ext cx="1150664" cy="862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3" y="1692955"/>
            <a:ext cx="1582838" cy="584735"/>
          </a:xfrm>
          <a:prstGeom prst="rect">
            <a:avLst/>
          </a:prstGeom>
        </p:spPr>
      </p:pic>
      <p:sp>
        <p:nvSpPr>
          <p:cNvPr id="9" name="Google Shape;85;p1"/>
          <p:cNvSpPr txBox="1">
            <a:spLocks/>
          </p:cNvSpPr>
          <p:nvPr/>
        </p:nvSpPr>
        <p:spPr>
          <a:xfrm>
            <a:off x="5450775" y="4643252"/>
            <a:ext cx="6650182" cy="9619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 МОЦ: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ru-RU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цдт.фурманов-образование.рф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dokumenty.html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Юридический адрес: Ивановская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область, г. Фурманов, 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Тимирязева, д. 32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МОЦ: Самарина С.В.</a:t>
            </a:r>
          </a:p>
        </p:txBody>
      </p:sp>
    </p:spTree>
    <p:extLst>
      <p:ext uri="{BB962C8B-B14F-4D97-AF65-F5344CB8AC3E}">
        <p14:creationId xmlns:p14="http://schemas.microsoft.com/office/powerpoint/2010/main" val="21479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1" b="22840"/>
          <a:stretch/>
        </p:blipFill>
        <p:spPr>
          <a:xfrm>
            <a:off x="0" y="0"/>
            <a:ext cx="12192000" cy="6910251"/>
          </a:xfrm>
          <a:prstGeom prst="rect">
            <a:avLst/>
          </a:prstGeom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61363" y="161317"/>
            <a:ext cx="9060000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АНАЛИЗ ТЕКУЩЕЙ СИТУАЦИИ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D13365B-ABCC-4FF0-AF19-91D37EA19B36}"/>
              </a:ext>
            </a:extLst>
          </p:cNvPr>
          <p:cNvSpPr txBox="1"/>
          <p:nvPr/>
        </p:nvSpPr>
        <p:spPr>
          <a:xfrm>
            <a:off x="508835" y="1140030"/>
            <a:ext cx="10535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ФМР 305 программ дополнительного образования. Из них 74 прошли экспертизу,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опубликованы и работают.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в возрасте 5-17 лет - 5205. Обучаются по программам 3176 детей. Охват дополнительным образованием в ФМР – 61%. Зачисление на программы продолжается. К концу октября общий процент охвата вернется к прежним показателям.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Обучаются с использованием социальных сертификатов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1437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человек, из них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1193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договора с МАУ ДО ЦДТ и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244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договора с МАУ ДО ДЮСШ) –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27,6%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общего количества детей 5-17 лет.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0"/>
            <a:ext cx="1289537" cy="139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4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1" b="22840"/>
          <a:stretch/>
        </p:blipFill>
        <p:spPr>
          <a:xfrm>
            <a:off x="0" y="0"/>
            <a:ext cx="12192000" cy="6910251"/>
          </a:xfrm>
          <a:prstGeom prst="rect">
            <a:avLst/>
          </a:prstGeom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62908" y="92633"/>
            <a:ext cx="9060000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АНАЛИЗ ТЕКУЩЕЙ СИТУАЦИИ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85D988-A5C2-4FF3-8329-C180372ECBB3}"/>
              </a:ext>
            </a:extLst>
          </p:cNvPr>
          <p:cNvSpPr txBox="1"/>
          <p:nvPr/>
        </p:nvSpPr>
        <p:spPr>
          <a:xfrm>
            <a:off x="162907" y="698862"/>
            <a:ext cx="11213654" cy="182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Инфраструктура для занятий ДО в ФМР.</a:t>
            </a:r>
            <a:endParaRPr lang="ru-RU" sz="11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	Для занятий дополнительным образованием в муниципалитете имеются здания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13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образовательных организаций. Общее 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количество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- 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15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зданий.</a:t>
            </a:r>
            <a:endParaRPr lang="ru-RU" sz="11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	 В зданиях предусмотрены специальные помещения, в зависимости от направленности занятий.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 9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общеобразовательных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учреждениях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ФМР имеются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центры образования цифрового, естественнонаучного, технического и гуманитарного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профилей «Точка роста»,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организованные в рамках проекта «Современная школа».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Центры «Точка роста» используются при работе 42 программы ДО всех направленностей. Наиболее востребованы в технической и естественно-научной направленностях.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0"/>
            <a:ext cx="1289537" cy="1397725"/>
          </a:xfrm>
          <a:prstGeom prst="rect">
            <a:avLst/>
          </a:prstGeom>
        </p:spPr>
      </p:pic>
      <p:pic>
        <p:nvPicPr>
          <p:cNvPr id="1027" name="Picture 3" descr="C:\Users\Татьяна\Desktop\МОЦ\Навигатор Муниципалитет\ОТЧЕТ за год !\Точкка рост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74" y="2885552"/>
            <a:ext cx="3836645" cy="2877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МОЦ\Навигатор Муниципалитет\ОТЧЕТ за год !\Комп.класс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4" y="2878586"/>
            <a:ext cx="4407422" cy="2986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9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1" b="22840"/>
          <a:stretch/>
        </p:blipFill>
        <p:spPr>
          <a:xfrm>
            <a:off x="-237506" y="0"/>
            <a:ext cx="12192000" cy="6910251"/>
          </a:xfrm>
          <a:prstGeom prst="rect">
            <a:avLst/>
          </a:prstGeom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61363" y="161317"/>
            <a:ext cx="9060000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600" dirty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АНАЛИЗ ТЕКУЩЕЙ СИТУАЦИИ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0"/>
            <a:ext cx="1289537" cy="139772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53532"/>
              </p:ext>
            </p:extLst>
          </p:nvPr>
        </p:nvGraphicFramePr>
        <p:xfrm>
          <a:off x="700643" y="584492"/>
          <a:ext cx="10201820" cy="633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364"/>
                <a:gridCol w="1783492"/>
                <a:gridCol w="2042556"/>
                <a:gridCol w="1662545"/>
                <a:gridCol w="2672863"/>
              </a:tblGrid>
              <a:tr h="12664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Направленность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программ по направленности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обучающихся (Данные на декабрь 2022)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 обучающихся (Данные на октябрь 2023)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52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Социально-гуманитарная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1661чел.)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21% (1101чел.)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МОУ продолжается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процесс зачисления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52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Естественно-научная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14% (807чел.)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9,7% (504 чел.)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МОУ продолжается процесс зачисления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08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24,5% (1410 чел.)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24% (1249 чел.)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 ДХШ.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МОУ продолжается процесс зачисления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96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Физкультурно-спортивная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32,4% (1862 чел.)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38% (1978 чел.)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52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Туристско-краеведческая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1,9% (113 чел.)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0,96% (50 чел.)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МОУ продолжается процесс зачисления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08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7,1 % (413 чел.)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6% (316чел.)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Увольнение педагогов ДО.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Процесс зачисления в МОУ продолжается.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85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1" b="22840"/>
          <a:stretch/>
        </p:blipFill>
        <p:spPr>
          <a:xfrm>
            <a:off x="83127" y="-52251"/>
            <a:ext cx="12192000" cy="6910251"/>
          </a:xfrm>
          <a:prstGeom prst="rect">
            <a:avLst/>
          </a:prstGeom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44384" y="213755"/>
            <a:ext cx="10729728" cy="59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 smtClean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Внедрение социального сертификата:</a:t>
            </a:r>
            <a:br>
              <a:rPr lang="ru-RU" sz="1800" dirty="0" smtClean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ru-RU" sz="1800" dirty="0">
              <a:solidFill>
                <a:srgbClr val="12AA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0"/>
            <a:ext cx="1289537" cy="13977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5013" y="698863"/>
            <a:ext cx="10897589" cy="342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/>
                <a:ea typeface="Calibri"/>
              </a:rPr>
              <a:t>Разработаны необходимые нормативно-правовые акты. Все шаги Дорожной карты проверены и утверждены. </a:t>
            </a:r>
            <a:endParaRPr lang="ru-RU" dirty="0">
              <a:latin typeface="Times New Roman"/>
              <a:ea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/>
                <a:ea typeface="Calibri"/>
              </a:rPr>
              <a:t>Из 74 программ ДО, прошедших экспертизу, 60 – опубликованы и работают.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/>
              </a:rPr>
              <a:t>Средняя наполняемость групп -12 человек.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/>
              </a:rPr>
              <a:t>Наиболее востребованными являются художественное (730 СС) и физкультурно-спортивное (496 СС) направления. </a:t>
            </a:r>
            <a:endParaRPr lang="ru-RU" dirty="0"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Выдано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сертификатов персонифицированного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финансирования –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1437,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что полностью соответствует целевому значению.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Количество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разработанных и внедренных моделей обеспечения доступности дополнительного образования для детей из сельской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местности –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8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C:\Users\Татьяна\Desktop\МОЦ\Навигатор Муниципалитет\ОТЧЕТ за год !\отчет по внедрению СЗ октябрь 2023\IMG_20231017_1131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870" y="3966357"/>
            <a:ext cx="2025732" cy="2700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esktop\МОЦ\Навигатор Муниципалитет\ОТЧЕТ за год !\отчет по внедрению СЗ октябрь 2023\IMG_20231017_1144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03" y="3983635"/>
            <a:ext cx="2066540" cy="2755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МОЦ\Навигатор Муниципалитет\ОТЧЕТ за год !\отчет по внедрению СЗ октябрь 2023\IMG_20231017_1145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68" y="3966357"/>
            <a:ext cx="2092457" cy="278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Татьяна\Desktop\МОЦ\Навигатор Муниципалитет\ОТЧЕТ за год !\отчет по внедрению СЗ октябрь 2023\IMG_20231017_1148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1" y="3966356"/>
            <a:ext cx="2168733" cy="2891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0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1" b="22840"/>
          <a:stretch/>
        </p:blipFill>
        <p:spPr>
          <a:xfrm>
            <a:off x="0" y="0"/>
            <a:ext cx="12192000" cy="6910251"/>
          </a:xfrm>
          <a:prstGeom prst="rect">
            <a:avLst/>
          </a:prstGeom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61363" y="161317"/>
            <a:ext cx="9060000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АНАЛИЗ ТЕКУЩЕЙ </a:t>
            </a:r>
            <a:r>
              <a:rPr lang="ru-RU" sz="1800" dirty="0" smtClean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СИТУАЦИИ. Количество сертификатов по направленностям.</a:t>
            </a:r>
            <a:endParaRPr lang="ru-RU" sz="1800" dirty="0">
              <a:solidFill>
                <a:srgbClr val="12AA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0"/>
            <a:ext cx="1289537" cy="139772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8111"/>
              </p:ext>
            </p:extLst>
          </p:nvPr>
        </p:nvGraphicFramePr>
        <p:xfrm>
          <a:off x="3348841" y="698862"/>
          <a:ext cx="5320146" cy="562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73"/>
                <a:gridCol w="2660073"/>
              </a:tblGrid>
              <a:tr h="9993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сертификатов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02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Социально-гуманитарная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02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Естественно-научная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02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02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Физкультурно-спортивная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496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02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Туристско-краеведческая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02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Техническая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17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1" b="22840"/>
          <a:stretch/>
        </p:blipFill>
        <p:spPr>
          <a:xfrm>
            <a:off x="106878" y="-1"/>
            <a:ext cx="12192000" cy="6910251"/>
          </a:xfrm>
          <a:prstGeom prst="rect">
            <a:avLst/>
          </a:prstGeom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67736" y="92633"/>
            <a:ext cx="9688110" cy="10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2239" dirty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МОДЕЛИ РЕАЛИЗАЦИИ ДОПОЛНИТЕЛЬНЫХ ОБЩЕОБРАЗОВАТЕЛЬНЫХ ПРОГРАММ В СЕТЕВОЙ </a:t>
            </a:r>
            <a:r>
              <a:rPr lang="ru-RU" sz="2239" dirty="0" smtClean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ФОРМЕ</a:t>
            </a:r>
            <a:br>
              <a:rPr lang="ru-RU" sz="2239" dirty="0" smtClean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ru-RU" sz="2239" dirty="0">
              <a:solidFill>
                <a:srgbClr val="12AA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0"/>
            <a:ext cx="1289537" cy="13977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0634" y="1698171"/>
            <a:ext cx="10581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В рамках договора о сетевом взаимодействии реализуются Дополнительные общеобразовательные общеразвивающие программы «Волшебная кисточка» и «Занимательное творчество»</a:t>
            </a:r>
            <a:endParaRPr lang="ru-RU" dirty="0"/>
          </a:p>
        </p:txBody>
      </p:sp>
      <p:pic>
        <p:nvPicPr>
          <p:cNvPr id="1026" name="Picture 2" descr="C:\Users\Татьяна\Desktop\МОЦ\Навигатор Муниципалитет\ОТЧЕТ за год !\В детсокм сад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74" y="2766950"/>
            <a:ext cx="3811979" cy="2858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МОЦ\Навигатор Муниципалитет\ОТЧЕТ за год !\IMG_20221216_1226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47" y="3167768"/>
            <a:ext cx="2674001" cy="3565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8764" y="914400"/>
            <a:ext cx="2909454" cy="564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Учреждение ДО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67509" y="1196439"/>
            <a:ext cx="10757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415148" y="914401"/>
            <a:ext cx="3241964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Дошкольное учреждение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8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1" b="22840"/>
          <a:stretch/>
        </p:blipFill>
        <p:spPr>
          <a:xfrm>
            <a:off x="-83128" y="118752"/>
            <a:ext cx="12192000" cy="6910251"/>
          </a:xfrm>
          <a:prstGeom prst="rect">
            <a:avLst/>
          </a:prstGeom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207083" y="178067"/>
            <a:ext cx="8755238" cy="47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 smtClean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Выполнение планов: </a:t>
            </a:r>
            <a:endParaRPr lang="ru-RU" sz="1800" dirty="0">
              <a:solidFill>
                <a:srgbClr val="12AA9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0"/>
            <a:ext cx="1289537" cy="1397725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178E4533-47A9-4572-9A64-9CD7426C8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956279"/>
              </p:ext>
            </p:extLst>
          </p:nvPr>
        </p:nvGraphicFramePr>
        <p:xfrm>
          <a:off x="1656453" y="698863"/>
          <a:ext cx="8746331" cy="5696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44">
                  <a:extLst>
                    <a:ext uri="{9D8B030D-6E8A-4147-A177-3AD203B41FA5}">
                      <a16:colId xmlns:a16="http://schemas.microsoft.com/office/drawing/2014/main" xmlns="" val="3866857553"/>
                    </a:ext>
                  </a:extLst>
                </a:gridCol>
                <a:gridCol w="4383094">
                  <a:extLst>
                    <a:ext uri="{9D8B030D-6E8A-4147-A177-3AD203B41FA5}">
                      <a16:colId xmlns:a16="http://schemas.microsoft.com/office/drawing/2014/main" xmlns="" val="3564524742"/>
                    </a:ext>
                  </a:extLst>
                </a:gridCol>
                <a:gridCol w="4334493"/>
              </a:tblGrid>
              <a:tr h="1044571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1600" u="none" strike="noStrike" spc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600" u="none" strike="noStrike" spc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Запланировано на 2023 год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>
                    <a:solidFill>
                      <a:srgbClr val="12A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9235232"/>
                  </a:ext>
                </a:extLst>
              </a:tr>
              <a:tr h="1305714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и реализация краткосрочных дополнительных общеобразовательных общеразвивающих программ 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>
                    <a:solidFill>
                      <a:srgbClr val="CEE2E0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Реализуются краткосрочные программы в МПШ. В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среднем о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хват 17 человек от каждой школы.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В месяц от 220 до 250 человек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.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>
                    <a:solidFill>
                      <a:srgbClr val="CE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879205"/>
                  </a:ext>
                </a:extLst>
              </a:tr>
              <a:tr h="2611428">
                <a:tc>
                  <a:txBody>
                    <a:bodyPr/>
                    <a:lstStyle/>
                    <a:p>
                      <a:pPr indent="-266700"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672" marR="1672" marT="0" marB="0"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Разработка новых моделей доступа для 2-х сельских школ,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не охваченных ДО (п. </a:t>
                      </a:r>
                      <a:r>
                        <a:rPr lang="ru-RU" sz="2000" baseline="0" dirty="0" err="1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Хромцово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и п. </a:t>
                      </a:r>
                      <a:r>
                        <a:rPr lang="ru-RU" sz="2000" baseline="0" dirty="0" err="1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Дуляпино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>
                    <a:solidFill>
                      <a:srgbClr val="CEE2E0"/>
                    </a:solidFill>
                  </a:tcPr>
                </a:tc>
                <a:tc>
                  <a:txBody>
                    <a:bodyPr/>
                    <a:lstStyle/>
                    <a:p>
                      <a:pPr indent="-266700" algn="just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Разработаны 3 программы ДО. Все 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рошли экспертизу и работают по социальным сертификатам. С 0 до 36 человек увеличился охват ДО в этих ОО по СС.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672" marR="1672" marT="0" marB="0">
                    <a:solidFill>
                      <a:srgbClr val="CEE2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018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67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58600" y="178066"/>
            <a:ext cx="10997080" cy="84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Clr>
                <a:srgbClr val="221668"/>
              </a:buClr>
              <a:buSzPts val="2880"/>
            </a:pPr>
            <a:r>
              <a:rPr lang="ru-RU" sz="1800" dirty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МОДЕЛИ ВЫРАВНИВАНИЯ ДОСТУПНОСТИ ДОПОЛНИТЕЛЬНЫХ ОБЩЕОБРАЗОВАТЕЛЬНЫХ ПРОГРАММ </a:t>
            </a:r>
            <a:r>
              <a:rPr lang="ru-RU" sz="1800" dirty="0" smtClean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ДЛЯ </a:t>
            </a:r>
            <a:r>
              <a:rPr lang="ru-RU" sz="1800" dirty="0">
                <a:solidFill>
                  <a:srgbClr val="12AA9E"/>
                </a:solidFill>
                <a:latin typeface="Montserrat"/>
                <a:ea typeface="Montserrat"/>
                <a:cs typeface="Montserrat"/>
                <a:sym typeface="Montserrat"/>
              </a:rPr>
              <a:t>ДЕТЕЙ С РАЗЛИЧНЫМИ ОБРАЗОВАТЕЛЬНЫМИ ВОЗМОЖНОСТЯМИ И ПОТРЕБНОСТЯМИ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0"/>
            <a:ext cx="1289537" cy="13977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6885" y="698863"/>
            <a:ext cx="10141525" cy="97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935" marR="506730" indent="-1270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</a:pPr>
            <a:endParaRPr lang="ru-RU" sz="1600" b="1" kern="0" dirty="0">
              <a:latin typeface="Times New Roman"/>
              <a:ea typeface="Times New Roman"/>
            </a:endParaRPr>
          </a:p>
          <a:p>
            <a:pPr marL="495935" marR="506730" lvl="0" indent="-1270" algn="ctr">
              <a:lnSpc>
                <a:spcPct val="115000"/>
              </a:lnSpc>
              <a:spcBef>
                <a:spcPts val="360"/>
              </a:spcBef>
            </a:pPr>
            <a:r>
              <a:rPr lang="ru-RU" sz="1600" b="1" kern="0" dirty="0">
                <a:solidFill>
                  <a:prstClr val="black"/>
                </a:solidFill>
                <a:latin typeface="Times New Roman"/>
                <a:ea typeface="Times New Roman"/>
              </a:rPr>
              <a:t>Модель обеспечения</a:t>
            </a:r>
            <a:r>
              <a:rPr lang="ru-RU" sz="1600" b="1" kern="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  <a:ea typeface="Times New Roman"/>
              </a:rPr>
              <a:t>доступности</a:t>
            </a:r>
            <a:r>
              <a:rPr lang="ru-RU" sz="1600" b="1" kern="0" spc="-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  <a:ea typeface="Times New Roman"/>
              </a:rPr>
              <a:t>дополнительного образования для</a:t>
            </a:r>
            <a:r>
              <a:rPr lang="ru-RU" sz="1600" b="1" kern="0" spc="-2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600" b="1" kern="0" dirty="0">
                <a:solidFill>
                  <a:prstClr val="black"/>
                </a:solidFill>
                <a:latin typeface="Times New Roman"/>
                <a:ea typeface="Times New Roman"/>
              </a:rPr>
              <a:t>детей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из сельской местности: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3525"/>
              </p:ext>
            </p:extLst>
          </p:nvPr>
        </p:nvGraphicFramePr>
        <p:xfrm>
          <a:off x="985653" y="1669256"/>
          <a:ext cx="9607136" cy="508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898"/>
                <a:gridCol w="1450898"/>
                <a:gridCol w="1450898"/>
                <a:gridCol w="1450898"/>
                <a:gridCol w="1487856"/>
                <a:gridCol w="2315688"/>
              </a:tblGrid>
              <a:tr h="4197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программ ДО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по СС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5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2022-2023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2023-2024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2022-2023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уч.г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2023-2024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уч.г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463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МОУ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Иванковская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СШ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кол-ва обучающихся на 29 человек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463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Панинская НШ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Снижение количества обучающихся в школе.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463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МОУ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Хромцовская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ОШ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Разработана программа ДО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947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МОУ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Дуляпинская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ОШ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Разработаны 2 программы ДО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охват детей из СМ вырос до 51 % (от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 кол-ва детей в СМ 409)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8340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700</Words>
  <Application>Microsoft Office PowerPoint</Application>
  <PresentationFormat>Произвольный</PresentationFormat>
  <Paragraphs>139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АНАЛИЗ ТЕКУЩЕЙ СИТУАЦИИ</vt:lpstr>
      <vt:lpstr>АНАЛИЗ ТЕКУЩЕЙ СИТУАЦИИ</vt:lpstr>
      <vt:lpstr>АНАЛИЗ ТЕКУЩЕЙ СИТУАЦИИ</vt:lpstr>
      <vt:lpstr>Внедрение социального сертификата: </vt:lpstr>
      <vt:lpstr>АНАЛИЗ ТЕКУЩЕЙ СИТУАЦИИ. Количество сертификатов по направленностям.</vt:lpstr>
      <vt:lpstr>МОДЕЛИ РЕАЛИЗАЦИИ ДОПОЛНИТЕЛЬНЫХ ОБЩЕОБРАЗОВАТЕЛЬНЫХ ПРОГРАММ В СЕТЕВОЙ ФОРМЕ </vt:lpstr>
      <vt:lpstr>Выполнение планов: </vt:lpstr>
      <vt:lpstr>МОДЕЛИ ВЫРАВНИВАНИЯ ДОСТУПНОСТИ ДОПОЛНИТЕЛЬНЫХ ОБЩЕОБРАЗОВАТЕЛЬНЫХ ПРОГРАММ ДЛЯ ДЕТЕЙ С РАЗЛИЧНЫМИ ОБРАЗОВАТЕЛЬНЫМИ ВОЗМОЖНОСТЯМИ И ПОТРЕБНОСТЯМИ</vt:lpstr>
      <vt:lpstr>ИНФОРМАЦИОННАЯ КАМПАНИЯ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WorkPC1</dc:creator>
  <cp:lastModifiedBy>Татьяна</cp:lastModifiedBy>
  <cp:revision>205</cp:revision>
  <dcterms:created xsi:type="dcterms:W3CDTF">2022-12-08T06:22:18Z</dcterms:created>
  <dcterms:modified xsi:type="dcterms:W3CDTF">2023-10-20T10:52:51Z</dcterms:modified>
</cp:coreProperties>
</file>