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290" y="-90"/>
      </p:cViewPr>
      <p:guideLst>
        <p:guide orient="horz" pos="2160"/>
        <p:guide pos="312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B94FF-EED7-4A50-871C-4357146D845C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FAA17-18AE-4167-9356-1425654B4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28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FAA17-18AE-4167-9356-1425654B45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971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FAA17-18AE-4167-9356-1425654B45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63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930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55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12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795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686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737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63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894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192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749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554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20670-3827-40CC-9187-314A508339B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0317-2A54-4129-9913-F999F9F1B0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27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3619877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endParaRPr lang="ru-RU" sz="1100" i="1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00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8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ПАМЯТКА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ОБ ОТВЕТСТВЕННОСТИ ГРАЖДАН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ЗА ЗАВЕДОМО ЛОЖНЫЕ СООБЩЕНИЯ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ОБ УГРОЗЕ СОВЕРШЕНИЯ</a:t>
                      </a:r>
                      <a:r>
                        <a:rPr lang="ru-RU" sz="1400" dirty="0"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ТЕРРОРИСТИЧЕСКИХ АКТОВ</a:t>
                      </a:r>
                    </a:p>
                    <a:p>
                      <a:pPr algn="ctr"/>
                      <a:endParaRPr lang="ru-RU" baseline="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baseline="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baseline="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baseline="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baseline="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baseline="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baseline="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baseline="0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-26960" y="127016"/>
            <a:ext cx="32847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6700" algn="l"/>
              </a:tabLs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ЗАВЕДОМО ЛОЖНОЕ СООБЩЕНИЕ ОБ АКТЕ ТЕРРОРИЗМА - УГОЛОВНО НАКАЗУЕМОЕ ДЕЯНИЕ!</a:t>
            </a:r>
            <a:endParaRPr lang="ru-RU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67108" y="127016"/>
            <a:ext cx="324836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u="sng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ПОМНИТЕ!</a:t>
            </a:r>
            <a:endParaRPr lang="ru-RU" sz="24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200" b="1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 defTabSz="179388"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ЗАВЕДОМО ЛОЖНОЕ СООБЩЕНИЕ ОБ АКТЕ ТЕРРОРИЗМА ЯВЛЯЕТСЯ ПОСЯГАТЕЛЬСТВОМ НА ОБЩЕСТВЕННУЮ БЕЗОПАСНОСТЬ!</a:t>
            </a:r>
          </a:p>
          <a:p>
            <a:pPr algn="just" defTabSz="179388"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Правоохранительные органы всегда действуют из предпосылки существования реальной опасности, поэтому по всем поступившим подобного рода угрозам проводятся проверки, принимаются неотложные меры по поиску взрывных устройств и недопущению возможных негативных последствий. Как следствие, это приводит к вынужденному отвлечению сил и средств для предотвращения мнимой угрозы в ущерб решению задач по обеспечению общественной безопасности.</a:t>
            </a:r>
            <a:endParaRPr lang="ru-RU" sz="1050" i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 defTabSz="179388">
              <a:spcAft>
                <a:spcPts val="0"/>
              </a:spcAft>
            </a:pPr>
            <a:endParaRPr lang="ru-RU" sz="1000" u="none" strike="noStrike" spc="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26960" y="5025082"/>
            <a:ext cx="3318214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0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630238" algn="ctr">
              <a:spcAft>
                <a:spcPts val="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ОМВД России по Фурмановскому району;</a:t>
            </a:r>
          </a:p>
          <a:p>
            <a:pPr marL="630238" algn="ctr">
              <a:spcAft>
                <a:spcPts val="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8(49 341) 2-14-24.</a:t>
            </a:r>
          </a:p>
          <a:p>
            <a:pPr marL="630238" algn="ctr">
              <a:spcAft>
                <a:spcPts val="0"/>
              </a:spcAft>
            </a:pPr>
            <a:endParaRPr lang="ru-RU" sz="105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630238" algn="ctr">
              <a:spcAft>
                <a:spcPts val="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УФСБ России по Ивановской области;</a:t>
            </a:r>
          </a:p>
          <a:p>
            <a:pPr marL="630238" algn="ctr">
              <a:spcAft>
                <a:spcPts val="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32-80-61</a:t>
            </a:r>
          </a:p>
          <a:p>
            <a:pPr marL="630238" algn="ctr">
              <a:spcAft>
                <a:spcPts val="0"/>
              </a:spcAft>
            </a:pPr>
            <a:endParaRPr lang="ru-RU" sz="105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630238" algn="ctr">
              <a:spcAft>
                <a:spcPts val="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Пожарно-спасательная часть №10: </a:t>
            </a:r>
          </a:p>
          <a:p>
            <a:pPr marL="630238" algn="ctr">
              <a:spcAft>
                <a:spcPts val="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8 (49341) 2-27-51, 101, 112</a:t>
            </a:r>
          </a:p>
          <a:p>
            <a:pPr algn="ctr">
              <a:spcAft>
                <a:spcPts val="0"/>
              </a:spcAft>
            </a:pPr>
            <a:endParaRPr lang="ru-RU" sz="105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05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050" y="5653197"/>
            <a:ext cx="496029" cy="49602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167" y="4257371"/>
            <a:ext cx="2096628" cy="209662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442" y="2109805"/>
            <a:ext cx="2291563" cy="229604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9841" y="4611737"/>
            <a:ext cx="2857067" cy="168718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206931">
            <a:off x="934056" y="3913171"/>
            <a:ext cx="905562" cy="54201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6" t="53722" r="69532"/>
          <a:stretch/>
        </p:blipFill>
        <p:spPr>
          <a:xfrm>
            <a:off x="1126330" y="3343275"/>
            <a:ext cx="652462" cy="106257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6" r="69532"/>
          <a:stretch/>
        </p:blipFill>
        <p:spPr>
          <a:xfrm>
            <a:off x="526308" y="2109804"/>
            <a:ext cx="652462" cy="229604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0023" y="2285491"/>
            <a:ext cx="2182531" cy="1227067"/>
          </a:xfrm>
          <a:prstGeom prst="rect">
            <a:avLst/>
          </a:prstGeom>
          <a:effectLst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E8A149A-24CB-4A07-AB1F-33A2D53C74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4908" y="320278"/>
            <a:ext cx="1494026" cy="170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954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0391697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endParaRPr lang="ru-RU" sz="1100" i="1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0"/>
            <a:ext cx="9906000" cy="52378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ТЯЖЕСТИ ПОСЛЕДСТВИЙ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СОВЕРШЕННОГО ПРЕСТУПЛЕНИЯ: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3783"/>
            <a:ext cx="3284738" cy="807867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Санкция части 1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207 УК РФ предусматривает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5555" y="3900637"/>
            <a:ext cx="3284738" cy="807867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Санкция части 2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207 УК РФ предусматривает наказание в виде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08315" y="523783"/>
            <a:ext cx="3284738" cy="807867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958" y="4484957"/>
            <a:ext cx="3281127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90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в виде 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 в размере от 500 000 до 700 000 рублей или в размере заработном платы, или иного дохода осужденного за период от 1 года до 2 лет, либо лишение свободы на срок от 3 до 5 лет.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308010" y="523769"/>
            <a:ext cx="3284738" cy="807867"/>
          </a:xfrm>
          <a:prstGeom prst="rect">
            <a:avLst/>
          </a:prstGeom>
          <a:solidFill>
            <a:schemeClr val="accent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Санкция части 3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207 УК РФ предусматривает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303271" y="1253683"/>
            <a:ext cx="3281127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90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в виде 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 в размере от 700 000 до 1 000 000 рублей или в размере заработной платы, или иного до-хода осужденного за период от 1 года до 3 лет, либо лишение свободы на срок от 6 до 8 лет.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20710" y="3724574"/>
            <a:ext cx="3284738" cy="80786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Санкция части 4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207 УК РФ предусматривает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611926" y="1239278"/>
            <a:ext cx="328112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90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судебного решения подлежат возмещению все затраты и весь ущерб, причиненный таким сообщением. В случае, если такие действия были совершены несовершеннолетними, то возмещение ущерба возлагается на их родителей или представителей.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9972" y="4732121"/>
            <a:ext cx="2244471" cy="168653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7190" y="4517098"/>
            <a:ext cx="2857067" cy="214949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5143" y="5450060"/>
            <a:ext cx="1898473" cy="126628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373079"/>
            <a:ext cx="1840333" cy="245377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281" y="1164114"/>
            <a:ext cx="3281127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90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в виде 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 в размере от 200 000 до 500 000 рублей или в размере заработном платы, или иного дохода осужденного за период от 1 года до 18 месяцев, либо ограничение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срок до 3 лет, либо принудительные работы на срок от 2 до 3 лет.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806583">
            <a:off x="4255689" y="5150579"/>
            <a:ext cx="1414779" cy="141477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3303271" y="4456794"/>
            <a:ext cx="3281127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90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в виде 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штрафа в размере 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1 500 000 до 2 000 000 рублей или в размере заработной платы, или иного дохода осужденного за период от 2 до 3 лет, либо лишение свободы на срок от 8 до 10 лет.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114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337</Words>
  <Application>Microsoft Office PowerPoint</Application>
  <PresentationFormat>Лист A4 (210x297 мм)</PresentationFormat>
  <Paragraphs>69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oop4</dc:creator>
  <cp:lastModifiedBy>NAT</cp:lastModifiedBy>
  <cp:revision>26</cp:revision>
  <dcterms:created xsi:type="dcterms:W3CDTF">2021-01-26T07:38:35Z</dcterms:created>
  <dcterms:modified xsi:type="dcterms:W3CDTF">2024-01-08T09:28:25Z</dcterms:modified>
</cp:coreProperties>
</file>